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Semi-Bold" charset="1" panose="00000700000000000000"/>
      <p:regular r:id="rId18"/>
    </p:embeddedFon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  <p:embeddedFont>
      <p:font typeface="DM Sans" charset="1" panose="00000000000000000000"/>
      <p:regular r:id="rId21"/>
    </p:embeddedFont>
    <p:embeddedFont>
      <p:font typeface="Public Sans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jpeg" Type="http://schemas.openxmlformats.org/officeDocument/2006/relationships/image"/><Relationship Id="rId5" Target="../media/VAGmY4J8LBg.mp4" Type="http://schemas.openxmlformats.org/officeDocument/2006/relationships/video"/><Relationship Id="rId6" Target="../media/VAGmY4J8LBg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173" r="0" b="-6617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16060" y="-864040"/>
            <a:ext cx="22453902" cy="11711713"/>
            <a:chOff x="0" y="0"/>
            <a:chExt cx="5913785" cy="30845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3785" cy="3084567"/>
            </a:xfrm>
            <a:custGeom>
              <a:avLst/>
              <a:gdLst/>
              <a:ahLst/>
              <a:cxnLst/>
              <a:rect r="r" b="b" t="t" l="l"/>
              <a:pathLst>
                <a:path h="3084567" w="5913785">
                  <a:moveTo>
                    <a:pt x="0" y="0"/>
                  </a:moveTo>
                  <a:lnTo>
                    <a:pt x="5913785" y="0"/>
                  </a:lnTo>
                  <a:lnTo>
                    <a:pt x="5913785" y="3084567"/>
                  </a:lnTo>
                  <a:lnTo>
                    <a:pt x="0" y="3084567"/>
                  </a:lnTo>
                  <a:close/>
                </a:path>
              </a:pathLst>
            </a:custGeom>
            <a:solidFill>
              <a:srgbClr val="AAD7D4">
                <a:alpha val="2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913785" cy="3122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571132" y="6449964"/>
            <a:ext cx="6983181" cy="2546224"/>
            <a:chOff x="0" y="0"/>
            <a:chExt cx="1839192" cy="6706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39192" cy="670611"/>
            </a:xfrm>
            <a:custGeom>
              <a:avLst/>
              <a:gdLst/>
              <a:ahLst/>
              <a:cxnLst/>
              <a:rect r="r" b="b" t="t" l="l"/>
              <a:pathLst>
                <a:path h="670611" w="1839192">
                  <a:moveTo>
                    <a:pt x="0" y="0"/>
                  </a:moveTo>
                  <a:lnTo>
                    <a:pt x="1839192" y="0"/>
                  </a:lnTo>
                  <a:lnTo>
                    <a:pt x="1839192" y="670611"/>
                  </a:lnTo>
                  <a:lnTo>
                    <a:pt x="0" y="670611"/>
                  </a:lnTo>
                  <a:close/>
                </a:path>
              </a:pathLst>
            </a:custGeom>
            <a:solidFill>
              <a:srgbClr val="AAD7D4">
                <a:alpha val="56863"/>
              </a:srgbClr>
            </a:solidFill>
            <a:ln w="28575" cap="sq">
              <a:solidFill>
                <a:srgbClr val="1C2120">
                  <a:alpha val="56863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39192" cy="708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10563" y="2043699"/>
            <a:ext cx="13066873" cy="408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b="true" sz="12000" spc="-648">
                <a:solidFill>
                  <a:srgbClr val="1C212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SIMULATION GPS NAVIGATION SYSTEM FOR NED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85592" y="6611320"/>
            <a:ext cx="7154261" cy="264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5"/>
              </a:lnSpc>
            </a:pPr>
            <a:r>
              <a:rPr lang="en-US" sz="3445" spc="-6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BY :</a:t>
            </a:r>
          </a:p>
          <a:p>
            <a:pPr algn="ctr">
              <a:lnSpc>
                <a:spcPts val="3445"/>
              </a:lnSpc>
            </a:pPr>
            <a:r>
              <a:rPr lang="en-US" sz="3445" spc="-6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MARYAM ASHRAFF (DT-22050)</a:t>
            </a:r>
          </a:p>
          <a:p>
            <a:pPr algn="ctr">
              <a:lnSpc>
                <a:spcPts val="3445"/>
              </a:lnSpc>
            </a:pPr>
            <a:r>
              <a:rPr lang="en-US" sz="3445" spc="-6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DANIA KARRAR (DT-22007)</a:t>
            </a:r>
          </a:p>
          <a:p>
            <a:pPr algn="ctr">
              <a:lnSpc>
                <a:spcPts val="3445"/>
              </a:lnSpc>
            </a:pPr>
            <a:r>
              <a:rPr lang="en-US" sz="3445" spc="-6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HIBA KAZMI(DT-22025)</a:t>
            </a:r>
          </a:p>
          <a:p>
            <a:pPr algn="ctr">
              <a:lnSpc>
                <a:spcPts val="3445"/>
              </a:lnSpc>
            </a:pPr>
            <a:r>
              <a:rPr lang="en-US" sz="3445" spc="-6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TASKEEN SADIQ(DT-22004) </a:t>
            </a:r>
          </a:p>
          <a:p>
            <a:pPr algn="ctr">
              <a:lnSpc>
                <a:spcPts val="3445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698" y="6768114"/>
            <a:ext cx="1024593" cy="102459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42288" y="6987480"/>
            <a:ext cx="593413" cy="585861"/>
          </a:xfrm>
          <a:custGeom>
            <a:avLst/>
            <a:gdLst/>
            <a:ahLst/>
            <a:cxnLst/>
            <a:rect r="r" b="b" t="t" l="l"/>
            <a:pathLst>
              <a:path h="585861" w="593413">
                <a:moveTo>
                  <a:pt x="0" y="0"/>
                </a:moveTo>
                <a:lnTo>
                  <a:pt x="593414" y="0"/>
                </a:lnTo>
                <a:lnTo>
                  <a:pt x="593414" y="585861"/>
                </a:lnTo>
                <a:lnTo>
                  <a:pt x="0" y="585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1500068"/>
            <a:ext cx="16230600" cy="728686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-1025671" y="465057"/>
            <a:ext cx="20969242" cy="103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168"/>
              </a:lnSpc>
              <a:spcBef>
                <a:spcPct val="0"/>
              </a:spcBef>
            </a:pPr>
            <a:r>
              <a:rPr lang="en-US" b="true" sz="7389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User Interface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826" r="0" b="-4782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955378"/>
            <a:ext cx="18288000" cy="7717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Campus Navigation Apps: For universities, hospitals, or large corporate campuses where GPS isn't precise indoors or where custom routing (e.g., ramps vs stairs) is needed.</a:t>
            </a:r>
          </a:p>
          <a:p>
            <a:pPr algn="l">
              <a:lnSpc>
                <a:spcPts val="4060"/>
              </a:lnSpc>
            </a:pP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Event Management: Helps guide attendees at conferences, expos, or festivals with customized paths (e.g., shaded, less crowded).</a:t>
            </a:r>
          </a:p>
          <a:p>
            <a:pPr algn="l">
              <a:lnSpc>
                <a:spcPts val="4060"/>
              </a:lnSpc>
            </a:pP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Smart City Planning: Can assist urban planners in modeling pedestrian flow, comfort routing, and accessibility before implementation.</a:t>
            </a:r>
          </a:p>
          <a:p>
            <a:pPr algn="l">
              <a:lnSpc>
                <a:spcPts val="4060"/>
              </a:lnSpc>
            </a:pP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Tourism &amp; Museums: Guides visitors through optimized routes based on interest, accessibility, or comfort in large attractions.</a:t>
            </a:r>
          </a:p>
          <a:p>
            <a:pPr algn="l">
              <a:lnSpc>
                <a:spcPts val="4060"/>
              </a:lnSpc>
            </a:pP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Disaster Response: Used for safe routing in emergency situations, factoring blocked paths, shade, or safety levels.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1185220" y="996567"/>
            <a:ext cx="20969242" cy="103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168"/>
              </a:lnSpc>
              <a:spcBef>
                <a:spcPct val="0"/>
              </a:spcBef>
            </a:pPr>
            <a:r>
              <a:rPr lang="en-US" b="true" sz="7389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Real-World Applications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AAD7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82017" y="3400568"/>
            <a:ext cx="11923966" cy="288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60"/>
              </a:lnSpc>
            </a:pPr>
            <a:r>
              <a:rPr lang="en-US" b="true" sz="12023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1025" y="0"/>
            <a:ext cx="7454365" cy="10601584"/>
            <a:chOff x="0" y="0"/>
            <a:chExt cx="1963290" cy="27921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3290" cy="2792187"/>
            </a:xfrm>
            <a:custGeom>
              <a:avLst/>
              <a:gdLst/>
              <a:ahLst/>
              <a:cxnLst/>
              <a:rect r="r" b="b" t="t" l="l"/>
              <a:pathLst>
                <a:path h="2792187" w="1963290">
                  <a:moveTo>
                    <a:pt x="0" y="0"/>
                  </a:moveTo>
                  <a:lnTo>
                    <a:pt x="1963290" y="0"/>
                  </a:lnTo>
                  <a:lnTo>
                    <a:pt x="1963290" y="2792187"/>
                  </a:lnTo>
                  <a:lnTo>
                    <a:pt x="0" y="2792187"/>
                  </a:ln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63290" cy="2830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518369" y="-126952"/>
            <a:ext cx="7531710" cy="10540904"/>
          </a:xfrm>
          <a:custGeom>
            <a:avLst/>
            <a:gdLst/>
            <a:ahLst/>
            <a:cxnLst/>
            <a:rect r="r" b="b" t="t" l="l"/>
            <a:pathLst>
              <a:path h="10540904" w="7531710">
                <a:moveTo>
                  <a:pt x="0" y="0"/>
                </a:moveTo>
                <a:lnTo>
                  <a:pt x="7531709" y="0"/>
                </a:lnTo>
                <a:lnTo>
                  <a:pt x="7531709" y="10540904"/>
                </a:lnTo>
                <a:lnTo>
                  <a:pt x="0" y="1054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</a:blip>
            <a:stretch>
              <a:fillRect l="-19714" t="0" r="-1971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29764" y="817781"/>
            <a:ext cx="8011990" cy="2152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8180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29764" y="2922512"/>
            <a:ext cx="7898287" cy="643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5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915"/>
              </a:lnSpc>
              <a:spcBef>
                <a:spcPct val="0"/>
              </a:spcBef>
            </a:pPr>
            <a:r>
              <a:rPr lang="en-US" sz="2900" spc="174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NED University campus currently lacks a dedicated navigation system to help students, faculty, and visitors find optimal routes across the campus. Without a digital guide, navigating the area—especially for newcomers—can be confusing and time-consuming. There is a need for a smart, campus-specific navigation solution that provides both shortest and comfort-based paths using static map data.</a:t>
            </a:r>
          </a:p>
          <a:p>
            <a:pPr algn="l" marL="0" indent="0" lvl="0">
              <a:lnSpc>
                <a:spcPts val="391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83134" y="1616740"/>
            <a:ext cx="6830714" cy="2128485"/>
            <a:chOff x="0" y="0"/>
            <a:chExt cx="2286638" cy="7125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638" cy="712528"/>
            </a:xfrm>
            <a:custGeom>
              <a:avLst/>
              <a:gdLst/>
              <a:ahLst/>
              <a:cxnLst/>
              <a:rect r="r" b="b" t="t" l="l"/>
              <a:pathLst>
                <a:path h="712528" w="2286638">
                  <a:moveTo>
                    <a:pt x="56670" y="0"/>
                  </a:moveTo>
                  <a:lnTo>
                    <a:pt x="2229968" y="0"/>
                  </a:lnTo>
                  <a:cubicBezTo>
                    <a:pt x="2261266" y="0"/>
                    <a:pt x="2286638" y="25372"/>
                    <a:pt x="2286638" y="56670"/>
                  </a:cubicBezTo>
                  <a:lnTo>
                    <a:pt x="2286638" y="655858"/>
                  </a:lnTo>
                  <a:cubicBezTo>
                    <a:pt x="2286638" y="670888"/>
                    <a:pt x="2280667" y="685302"/>
                    <a:pt x="2270040" y="695930"/>
                  </a:cubicBezTo>
                  <a:cubicBezTo>
                    <a:pt x="2259412" y="706557"/>
                    <a:pt x="2244998" y="712528"/>
                    <a:pt x="2229968" y="712528"/>
                  </a:cubicBezTo>
                  <a:lnTo>
                    <a:pt x="56670" y="712528"/>
                  </a:lnTo>
                  <a:cubicBezTo>
                    <a:pt x="25372" y="712528"/>
                    <a:pt x="0" y="687156"/>
                    <a:pt x="0" y="655858"/>
                  </a:cubicBezTo>
                  <a:lnTo>
                    <a:pt x="0" y="56670"/>
                  </a:lnTo>
                  <a:cubicBezTo>
                    <a:pt x="0" y="41640"/>
                    <a:pt x="5971" y="27226"/>
                    <a:pt x="16598" y="16598"/>
                  </a:cubicBezTo>
                  <a:cubicBezTo>
                    <a:pt x="27226" y="5971"/>
                    <a:pt x="41640" y="0"/>
                    <a:pt x="5667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2286638" cy="626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83134" y="4079914"/>
            <a:ext cx="6830714" cy="2128485"/>
            <a:chOff x="0" y="0"/>
            <a:chExt cx="2286638" cy="7125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86638" cy="712528"/>
            </a:xfrm>
            <a:custGeom>
              <a:avLst/>
              <a:gdLst/>
              <a:ahLst/>
              <a:cxnLst/>
              <a:rect r="r" b="b" t="t" l="l"/>
              <a:pathLst>
                <a:path h="712528" w="2286638">
                  <a:moveTo>
                    <a:pt x="56670" y="0"/>
                  </a:moveTo>
                  <a:lnTo>
                    <a:pt x="2229968" y="0"/>
                  </a:lnTo>
                  <a:cubicBezTo>
                    <a:pt x="2261266" y="0"/>
                    <a:pt x="2286638" y="25372"/>
                    <a:pt x="2286638" y="56670"/>
                  </a:cubicBezTo>
                  <a:lnTo>
                    <a:pt x="2286638" y="655858"/>
                  </a:lnTo>
                  <a:cubicBezTo>
                    <a:pt x="2286638" y="670888"/>
                    <a:pt x="2280667" y="685302"/>
                    <a:pt x="2270040" y="695930"/>
                  </a:cubicBezTo>
                  <a:cubicBezTo>
                    <a:pt x="2259412" y="706557"/>
                    <a:pt x="2244998" y="712528"/>
                    <a:pt x="2229968" y="712528"/>
                  </a:cubicBezTo>
                  <a:lnTo>
                    <a:pt x="56670" y="712528"/>
                  </a:lnTo>
                  <a:cubicBezTo>
                    <a:pt x="25372" y="712528"/>
                    <a:pt x="0" y="687156"/>
                    <a:pt x="0" y="655858"/>
                  </a:cubicBezTo>
                  <a:lnTo>
                    <a:pt x="0" y="56670"/>
                  </a:lnTo>
                  <a:cubicBezTo>
                    <a:pt x="0" y="41640"/>
                    <a:pt x="5971" y="27226"/>
                    <a:pt x="16598" y="16598"/>
                  </a:cubicBezTo>
                  <a:cubicBezTo>
                    <a:pt x="27226" y="5971"/>
                    <a:pt x="41640" y="0"/>
                    <a:pt x="5667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5725"/>
              <a:ext cx="2286638" cy="626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83134" y="6541774"/>
            <a:ext cx="6830714" cy="2128485"/>
            <a:chOff x="0" y="0"/>
            <a:chExt cx="2286638" cy="7125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86638" cy="712528"/>
            </a:xfrm>
            <a:custGeom>
              <a:avLst/>
              <a:gdLst/>
              <a:ahLst/>
              <a:cxnLst/>
              <a:rect r="r" b="b" t="t" l="l"/>
              <a:pathLst>
                <a:path h="712528" w="2286638">
                  <a:moveTo>
                    <a:pt x="56670" y="0"/>
                  </a:moveTo>
                  <a:lnTo>
                    <a:pt x="2229968" y="0"/>
                  </a:lnTo>
                  <a:cubicBezTo>
                    <a:pt x="2261266" y="0"/>
                    <a:pt x="2286638" y="25372"/>
                    <a:pt x="2286638" y="56670"/>
                  </a:cubicBezTo>
                  <a:lnTo>
                    <a:pt x="2286638" y="655858"/>
                  </a:lnTo>
                  <a:cubicBezTo>
                    <a:pt x="2286638" y="670888"/>
                    <a:pt x="2280667" y="685302"/>
                    <a:pt x="2270040" y="695930"/>
                  </a:cubicBezTo>
                  <a:cubicBezTo>
                    <a:pt x="2259412" y="706557"/>
                    <a:pt x="2244998" y="712528"/>
                    <a:pt x="2229968" y="712528"/>
                  </a:cubicBezTo>
                  <a:lnTo>
                    <a:pt x="56670" y="712528"/>
                  </a:lnTo>
                  <a:cubicBezTo>
                    <a:pt x="25372" y="712528"/>
                    <a:pt x="0" y="687156"/>
                    <a:pt x="0" y="655858"/>
                  </a:cubicBezTo>
                  <a:lnTo>
                    <a:pt x="0" y="56670"/>
                  </a:lnTo>
                  <a:cubicBezTo>
                    <a:pt x="0" y="41640"/>
                    <a:pt x="5971" y="27226"/>
                    <a:pt x="16598" y="16598"/>
                  </a:cubicBezTo>
                  <a:cubicBezTo>
                    <a:pt x="27226" y="5971"/>
                    <a:pt x="41640" y="0"/>
                    <a:pt x="5667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2286638" cy="626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497275" y="7308439"/>
            <a:ext cx="1400875" cy="924578"/>
          </a:xfrm>
          <a:custGeom>
            <a:avLst/>
            <a:gdLst/>
            <a:ahLst/>
            <a:cxnLst/>
            <a:rect r="r" b="b" t="t" l="l"/>
            <a:pathLst>
              <a:path h="924578" w="1400875">
                <a:moveTo>
                  <a:pt x="0" y="0"/>
                </a:moveTo>
                <a:lnTo>
                  <a:pt x="1400875" y="0"/>
                </a:lnTo>
                <a:lnTo>
                  <a:pt x="1400875" y="924577"/>
                </a:lnTo>
                <a:lnTo>
                  <a:pt x="0" y="924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12118262" y="2375876"/>
            <a:ext cx="0" cy="7387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2118262" y="4774758"/>
            <a:ext cx="0" cy="7387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2137312" y="7300910"/>
            <a:ext cx="0" cy="7387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497275" y="4705546"/>
            <a:ext cx="1400875" cy="924578"/>
          </a:xfrm>
          <a:custGeom>
            <a:avLst/>
            <a:gdLst/>
            <a:ahLst/>
            <a:cxnLst/>
            <a:rect r="r" b="b" t="t" l="l"/>
            <a:pathLst>
              <a:path h="924578" w="1400875">
                <a:moveTo>
                  <a:pt x="0" y="0"/>
                </a:moveTo>
                <a:lnTo>
                  <a:pt x="1400875" y="0"/>
                </a:lnTo>
                <a:lnTo>
                  <a:pt x="1400875" y="924577"/>
                </a:lnTo>
                <a:lnTo>
                  <a:pt x="0" y="924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97275" y="2275139"/>
            <a:ext cx="1400875" cy="924578"/>
          </a:xfrm>
          <a:custGeom>
            <a:avLst/>
            <a:gdLst/>
            <a:ahLst/>
            <a:cxnLst/>
            <a:rect r="r" b="b" t="t" l="l"/>
            <a:pathLst>
              <a:path h="924578" w="1400875">
                <a:moveTo>
                  <a:pt x="0" y="0"/>
                </a:moveTo>
                <a:lnTo>
                  <a:pt x="1400875" y="0"/>
                </a:lnTo>
                <a:lnTo>
                  <a:pt x="1400875" y="924577"/>
                </a:lnTo>
                <a:lnTo>
                  <a:pt x="0" y="924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238125" y="-515545"/>
            <a:ext cx="9606884" cy="11627091"/>
          </a:xfrm>
          <a:custGeom>
            <a:avLst/>
            <a:gdLst/>
            <a:ahLst/>
            <a:cxnLst/>
            <a:rect r="r" b="b" t="t" l="l"/>
            <a:pathLst>
              <a:path h="11627091" w="9606884">
                <a:moveTo>
                  <a:pt x="0" y="0"/>
                </a:moveTo>
                <a:lnTo>
                  <a:pt x="9606884" y="0"/>
                </a:lnTo>
                <a:lnTo>
                  <a:pt x="9606884" y="11627091"/>
                </a:lnTo>
                <a:lnTo>
                  <a:pt x="0" y="11627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18937" y="1415276"/>
            <a:ext cx="8537476" cy="132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8"/>
              </a:lnSpc>
            </a:pPr>
            <a:r>
              <a:rPr lang="en-US" sz="8472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8937" y="3067047"/>
            <a:ext cx="6613419" cy="544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5"/>
              </a:lnSpc>
              <a:spcBef>
                <a:spcPct val="0"/>
              </a:spcBef>
            </a:pPr>
            <a:r>
              <a:rPr lang="en-US" sz="2900" spc="17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This syst</a:t>
            </a:r>
            <a:r>
              <a:rPr lang="en-US" sz="2900" spc="174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em is designed to enhance user experience by not only guiding them efficiently across campus but also considering personal comfort during navigation. By simulating real-world routing behavior through static data, it serves as a practical and scalable solution for controlled environments like university campuses.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13891" y="2246564"/>
            <a:ext cx="3556933" cy="121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30"/>
              </a:lnSpc>
              <a:spcBef>
                <a:spcPct val="0"/>
              </a:spcBef>
            </a:pPr>
            <a:r>
              <a:rPr lang="en-US" sz="1800" spc="28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1800" spc="28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o develop a smart navigation system specifically for the NED University campus using static map data.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13891" y="4676971"/>
            <a:ext cx="3556933" cy="121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30"/>
              </a:lnSpc>
              <a:spcBef>
                <a:spcPct val="0"/>
              </a:spcBef>
            </a:pPr>
            <a:r>
              <a:rPr lang="en-US" sz="1800" spc="28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1800" spc="28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o implement routing algorithms (A* and Dijkstra) for calculating both shortest and comfort-based paths.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13891" y="7143753"/>
            <a:ext cx="3556933" cy="121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30"/>
              </a:lnSpc>
              <a:spcBef>
                <a:spcPct val="0"/>
              </a:spcBef>
            </a:pPr>
            <a:r>
              <a:rPr lang="en-US" sz="1800" spc="28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1800" spc="28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o assist students, faculty, and visitors in easily navigating the campus without the need for live GPS data.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75686" y="2523314"/>
            <a:ext cx="4076946" cy="6890844"/>
            <a:chOff x="0" y="0"/>
            <a:chExt cx="612460" cy="10351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2460" cy="1035178"/>
            </a:xfrm>
            <a:custGeom>
              <a:avLst/>
              <a:gdLst/>
              <a:ahLst/>
              <a:cxnLst/>
              <a:rect r="r" b="b" t="t" l="l"/>
              <a:pathLst>
                <a:path h="1035178" w="612460">
                  <a:moveTo>
                    <a:pt x="0" y="0"/>
                  </a:moveTo>
                  <a:lnTo>
                    <a:pt x="612460" y="0"/>
                  </a:lnTo>
                  <a:lnTo>
                    <a:pt x="612460" y="1035178"/>
                  </a:lnTo>
                  <a:lnTo>
                    <a:pt x="0" y="1035178"/>
                  </a:lnTo>
                  <a:close/>
                </a:path>
              </a:pathLst>
            </a:custGeom>
            <a:blipFill>
              <a:blip r:embed="rId2">
                <a:alphaModFix amt="18999"/>
              </a:blip>
              <a:stretch>
                <a:fillRect l="0" t="-10037" r="0" b="-1003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576160" y="2529084"/>
            <a:ext cx="3982835" cy="6890844"/>
            <a:chOff x="0" y="0"/>
            <a:chExt cx="1017147" cy="17598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7147" cy="1759802"/>
            </a:xfrm>
            <a:custGeom>
              <a:avLst/>
              <a:gdLst/>
              <a:ahLst/>
              <a:cxnLst/>
              <a:rect r="r" b="b" t="t" l="l"/>
              <a:pathLst>
                <a:path h="1759802" w="1017147">
                  <a:moveTo>
                    <a:pt x="0" y="0"/>
                  </a:moveTo>
                  <a:lnTo>
                    <a:pt x="1017147" y="0"/>
                  </a:lnTo>
                  <a:lnTo>
                    <a:pt x="1017147" y="1759802"/>
                  </a:lnTo>
                  <a:lnTo>
                    <a:pt x="0" y="1759802"/>
                  </a:lnTo>
                  <a:close/>
                </a:path>
              </a:pathLst>
            </a:custGeom>
            <a:solidFill>
              <a:srgbClr val="AAD7D4">
                <a:alpha val="8588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17147" cy="1797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535468" y="2523314"/>
            <a:ext cx="4076946" cy="6890844"/>
            <a:chOff x="0" y="0"/>
            <a:chExt cx="612460" cy="1035178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612460" cy="1035178"/>
            </a:xfrm>
            <a:custGeom>
              <a:avLst/>
              <a:gdLst/>
              <a:ahLst/>
              <a:cxnLst/>
              <a:rect r="r" b="b" t="t" l="l"/>
              <a:pathLst>
                <a:path h="1035178" w="612460">
                  <a:moveTo>
                    <a:pt x="612460" y="0"/>
                  </a:moveTo>
                  <a:lnTo>
                    <a:pt x="0" y="0"/>
                  </a:lnTo>
                  <a:lnTo>
                    <a:pt x="0" y="1035178"/>
                  </a:lnTo>
                  <a:lnTo>
                    <a:pt x="612460" y="1035178"/>
                  </a:lnTo>
                  <a:close/>
                </a:path>
              </a:pathLst>
            </a:custGeom>
            <a:blipFill>
              <a:blip r:embed="rId2">
                <a:alphaModFix amt="21999"/>
              </a:blip>
              <a:stretch>
                <a:fillRect l="0" t="-10037" r="0" b="-10037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680222" y="3388750"/>
            <a:ext cx="3969883" cy="815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2"/>
              </a:lnSpc>
            </a:pPr>
            <a:r>
              <a:rPr lang="en-US" sz="2900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 Routing Algorithm (JavaScript)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42361" y="1254719"/>
            <a:ext cx="12226961" cy="947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6"/>
              </a:lnSpc>
            </a:pPr>
            <a:r>
              <a:rPr lang="en-US" b="true" sz="680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Architecture Components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582523" y="2523314"/>
            <a:ext cx="3982835" cy="6890844"/>
            <a:chOff x="0" y="0"/>
            <a:chExt cx="1017147" cy="17598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7147" cy="1759802"/>
            </a:xfrm>
            <a:custGeom>
              <a:avLst/>
              <a:gdLst/>
              <a:ahLst/>
              <a:cxnLst/>
              <a:rect r="r" b="b" t="t" l="l"/>
              <a:pathLst>
                <a:path h="1759802" w="1017147">
                  <a:moveTo>
                    <a:pt x="0" y="0"/>
                  </a:moveTo>
                  <a:lnTo>
                    <a:pt x="1017147" y="0"/>
                  </a:lnTo>
                  <a:lnTo>
                    <a:pt x="1017147" y="1759802"/>
                  </a:lnTo>
                  <a:lnTo>
                    <a:pt x="0" y="1759802"/>
                  </a:lnTo>
                  <a:close/>
                </a:path>
              </a:pathLst>
            </a:custGeom>
            <a:solidFill>
              <a:srgbClr val="AAD7D4">
                <a:alpha val="2274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17147" cy="1797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569797" y="2529084"/>
            <a:ext cx="3982835" cy="6890844"/>
            <a:chOff x="0" y="0"/>
            <a:chExt cx="1017147" cy="17598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7147" cy="1759802"/>
            </a:xfrm>
            <a:custGeom>
              <a:avLst/>
              <a:gdLst/>
              <a:ahLst/>
              <a:cxnLst/>
              <a:rect r="r" b="b" t="t" l="l"/>
              <a:pathLst>
                <a:path h="1759802" w="1017147">
                  <a:moveTo>
                    <a:pt x="0" y="0"/>
                  </a:moveTo>
                  <a:lnTo>
                    <a:pt x="1017147" y="0"/>
                  </a:lnTo>
                  <a:lnTo>
                    <a:pt x="1017147" y="1759802"/>
                  </a:lnTo>
                  <a:lnTo>
                    <a:pt x="0" y="1759802"/>
                  </a:lnTo>
                  <a:close/>
                </a:path>
              </a:pathLst>
            </a:custGeom>
            <a:solidFill>
              <a:srgbClr val="AAD7D4">
                <a:alpha val="26667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17147" cy="1797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523311" y="4445087"/>
            <a:ext cx="3785883" cy="445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11" indent="-313055" lvl="1">
              <a:lnSpc>
                <a:spcPts val="3915"/>
              </a:lnSpc>
              <a:spcBef>
                <a:spcPct val="0"/>
              </a:spcBef>
              <a:buFont typeface="Arial"/>
              <a:buChar char="•"/>
            </a:pPr>
            <a:r>
              <a:rPr lang="en-US" sz="2900" spc="46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2900" spc="46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odes: Represent locations (e.g., buildings, gates)</a:t>
            </a:r>
          </a:p>
          <a:p>
            <a:pPr algn="just">
              <a:lnSpc>
                <a:spcPts val="3915"/>
              </a:lnSpc>
              <a:spcBef>
                <a:spcPct val="0"/>
              </a:spcBef>
            </a:pPr>
          </a:p>
          <a:p>
            <a:pPr algn="just" marL="626111" indent="-313055" lvl="1">
              <a:lnSpc>
                <a:spcPts val="3915"/>
              </a:lnSpc>
              <a:spcBef>
                <a:spcPct val="0"/>
              </a:spcBef>
              <a:buFont typeface="Arial"/>
              <a:buChar char="•"/>
            </a:pPr>
            <a:r>
              <a:rPr lang="en-US" sz="2900" spc="46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Edges: Represent connections (with distance, time, comfort)</a:t>
            </a:r>
          </a:p>
          <a:p>
            <a:pPr algn="just" marL="0" indent="0" lvl="0">
              <a:lnSpc>
                <a:spcPts val="3915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3766749" y="3388750"/>
            <a:ext cx="3123179" cy="815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2"/>
              </a:lnSpc>
            </a:pPr>
            <a:r>
              <a:rPr lang="en-US" sz="2900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Static Data (JSON FILE)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81213" y="4928606"/>
            <a:ext cx="4268893" cy="246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11" indent="-313055" lvl="1">
              <a:lnSpc>
                <a:spcPts val="3915"/>
              </a:lnSpc>
              <a:spcBef>
                <a:spcPct val="0"/>
              </a:spcBef>
              <a:buFont typeface="Arial"/>
              <a:buChar char="•"/>
            </a:pPr>
            <a:r>
              <a:rPr lang="en-US" sz="2900" spc="46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A* f</a:t>
            </a:r>
            <a:r>
              <a:rPr lang="en-US" sz="2900" spc="46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or shortest path</a:t>
            </a:r>
          </a:p>
          <a:p>
            <a:pPr algn="just">
              <a:lnSpc>
                <a:spcPts val="3915"/>
              </a:lnSpc>
              <a:spcBef>
                <a:spcPct val="0"/>
              </a:spcBef>
            </a:pPr>
          </a:p>
          <a:p>
            <a:pPr algn="just" marL="626111" indent="-313055" lvl="1">
              <a:lnSpc>
                <a:spcPts val="3915"/>
              </a:lnSpc>
              <a:spcBef>
                <a:spcPct val="0"/>
              </a:spcBef>
              <a:buFont typeface="Arial"/>
              <a:buChar char="•"/>
            </a:pPr>
            <a:r>
              <a:rPr lang="en-US" sz="2900" spc="46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Dijkstra for comfort-based path</a:t>
            </a:r>
          </a:p>
          <a:p>
            <a:pPr algn="just" marL="0" indent="0" lvl="0">
              <a:lnSpc>
                <a:spcPts val="3915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876518" y="3388750"/>
            <a:ext cx="3394846" cy="120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2"/>
              </a:lnSpc>
            </a:pPr>
            <a:r>
              <a:rPr lang="en-US" sz="2900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User Interface (Frontend)</a:t>
            </a:r>
          </a:p>
          <a:p>
            <a:pPr algn="l">
              <a:lnSpc>
                <a:spcPts val="3132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1535468" y="4230479"/>
            <a:ext cx="4029891" cy="536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9"/>
              </a:lnSpc>
              <a:spcBef>
                <a:spcPct val="0"/>
              </a:spcBef>
            </a:pPr>
          </a:p>
          <a:p>
            <a:pPr algn="just" marL="618884" indent="-309442" lvl="1">
              <a:lnSpc>
                <a:spcPts val="3869"/>
              </a:lnSpc>
              <a:spcBef>
                <a:spcPct val="0"/>
              </a:spcBef>
              <a:buFont typeface="Arial"/>
              <a:buChar char="•"/>
            </a:pPr>
            <a:r>
              <a:rPr lang="en-US" sz="2866" spc="45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Built with</a:t>
            </a:r>
            <a:r>
              <a:rPr lang="en-US" sz="2866" spc="45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66" spc="45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Rea</a:t>
            </a:r>
            <a:r>
              <a:rPr lang="en-US" sz="2866" spc="45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2866" spc="45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t + Vite</a:t>
            </a:r>
          </a:p>
          <a:p>
            <a:pPr algn="just">
              <a:lnSpc>
                <a:spcPts val="3869"/>
              </a:lnSpc>
              <a:spcBef>
                <a:spcPct val="0"/>
              </a:spcBef>
            </a:pPr>
          </a:p>
          <a:p>
            <a:pPr algn="just" marL="618884" indent="-309442" lvl="1">
              <a:lnSpc>
                <a:spcPts val="3869"/>
              </a:lnSpc>
              <a:spcBef>
                <a:spcPct val="0"/>
              </a:spcBef>
              <a:buFont typeface="Arial"/>
              <a:buChar char="•"/>
            </a:pPr>
            <a:r>
              <a:rPr lang="en-US" sz="2866" spc="45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Accepts sta</a:t>
            </a:r>
            <a:r>
              <a:rPr lang="en-US" sz="2866" spc="45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rt</a:t>
            </a:r>
            <a:r>
              <a:rPr lang="en-US" sz="2866" spc="45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66" spc="45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2866" spc="45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nd </a:t>
            </a:r>
            <a:r>
              <a:rPr lang="en-US" sz="2866" spc="45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2866" spc="45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2866" spc="45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d p</a:t>
            </a:r>
            <a:r>
              <a:rPr lang="en-US" sz="2866" spc="45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oint input</a:t>
            </a:r>
          </a:p>
          <a:p>
            <a:pPr algn="just">
              <a:lnSpc>
                <a:spcPts val="3869"/>
              </a:lnSpc>
              <a:spcBef>
                <a:spcPct val="0"/>
              </a:spcBef>
            </a:pPr>
          </a:p>
          <a:p>
            <a:pPr algn="just" marL="618884" indent="-309442" lvl="1">
              <a:lnSpc>
                <a:spcPts val="3869"/>
              </a:lnSpc>
              <a:spcBef>
                <a:spcPct val="0"/>
              </a:spcBef>
              <a:buFont typeface="Arial"/>
              <a:buChar char="•"/>
            </a:pPr>
            <a:r>
              <a:rPr lang="en-US" sz="2866" spc="45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Displ</a:t>
            </a:r>
            <a:r>
              <a:rPr lang="en-US" sz="2866" spc="45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2866" spc="45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ys rou</a:t>
            </a:r>
            <a:r>
              <a:rPr lang="en-US" sz="2866" spc="45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2866" spc="45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es visually (map, lines, etc.)</a:t>
            </a:r>
          </a:p>
          <a:p>
            <a:pPr algn="just" marL="0" indent="0" lvl="0">
              <a:lnSpc>
                <a:spcPts val="38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7783" y="2521976"/>
            <a:ext cx="4149283" cy="7082397"/>
          </a:xfrm>
          <a:custGeom>
            <a:avLst/>
            <a:gdLst/>
            <a:ahLst/>
            <a:cxnLst/>
            <a:rect r="r" b="b" t="t" l="l"/>
            <a:pathLst>
              <a:path h="7082397" w="4149283">
                <a:moveTo>
                  <a:pt x="0" y="0"/>
                </a:moveTo>
                <a:lnTo>
                  <a:pt x="4149283" y="0"/>
                </a:lnTo>
                <a:lnTo>
                  <a:pt x="4149283" y="7082397"/>
                </a:lnTo>
                <a:lnTo>
                  <a:pt x="0" y="7082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55913" y="3297159"/>
            <a:ext cx="8975324" cy="5026181"/>
          </a:xfrm>
          <a:custGeom>
            <a:avLst/>
            <a:gdLst/>
            <a:ahLst/>
            <a:cxnLst/>
            <a:rect r="r" b="b" t="t" l="l"/>
            <a:pathLst>
              <a:path h="5026181" w="8975324">
                <a:moveTo>
                  <a:pt x="0" y="0"/>
                </a:moveTo>
                <a:lnTo>
                  <a:pt x="8975324" y="0"/>
                </a:lnTo>
                <a:lnTo>
                  <a:pt x="8975324" y="5026182"/>
                </a:lnTo>
                <a:lnTo>
                  <a:pt x="0" y="5026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73158" y="2512451"/>
            <a:ext cx="4057476" cy="7022555"/>
          </a:xfrm>
          <a:custGeom>
            <a:avLst/>
            <a:gdLst/>
            <a:ahLst/>
            <a:cxnLst/>
            <a:rect r="r" b="b" t="t" l="l"/>
            <a:pathLst>
              <a:path h="7022555" w="4057476">
                <a:moveTo>
                  <a:pt x="0" y="0"/>
                </a:moveTo>
                <a:lnTo>
                  <a:pt x="4057476" y="0"/>
                </a:lnTo>
                <a:lnTo>
                  <a:pt x="4057476" y="7022555"/>
                </a:lnTo>
                <a:lnTo>
                  <a:pt x="0" y="7022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46823" y="769491"/>
            <a:ext cx="14541700" cy="123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9"/>
              </a:lnSpc>
            </a:pPr>
            <a:r>
              <a:rPr lang="en-US" b="true" sz="7938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Static Data (JSON FILE)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702021"/>
            <a:ext cx="4026853" cy="579439"/>
            <a:chOff x="0" y="0"/>
            <a:chExt cx="1348022" cy="193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8022" cy="193972"/>
            </a:xfrm>
            <a:custGeom>
              <a:avLst/>
              <a:gdLst/>
              <a:ahLst/>
              <a:cxnLst/>
              <a:rect r="r" b="b" t="t" l="l"/>
              <a:pathLst>
                <a:path h="193972" w="1348022">
                  <a:moveTo>
                    <a:pt x="96129" y="0"/>
                  </a:moveTo>
                  <a:lnTo>
                    <a:pt x="1251893" y="0"/>
                  </a:lnTo>
                  <a:cubicBezTo>
                    <a:pt x="1304984" y="0"/>
                    <a:pt x="1348022" y="43038"/>
                    <a:pt x="1348022" y="96129"/>
                  </a:cubicBezTo>
                  <a:lnTo>
                    <a:pt x="1348022" y="97843"/>
                  </a:lnTo>
                  <a:cubicBezTo>
                    <a:pt x="1348022" y="150934"/>
                    <a:pt x="1304984" y="193972"/>
                    <a:pt x="1251893" y="193972"/>
                  </a:cubicBezTo>
                  <a:lnTo>
                    <a:pt x="96129" y="193972"/>
                  </a:lnTo>
                  <a:cubicBezTo>
                    <a:pt x="43038" y="193972"/>
                    <a:pt x="0" y="150934"/>
                    <a:pt x="0" y="97843"/>
                  </a:cubicBezTo>
                  <a:lnTo>
                    <a:pt x="0" y="96129"/>
                  </a:lnTo>
                  <a:cubicBezTo>
                    <a:pt x="0" y="43038"/>
                    <a:pt x="43038" y="0"/>
                    <a:pt x="96129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1348022" cy="108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Problem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0975" y="4791647"/>
            <a:ext cx="6376028" cy="5448605"/>
          </a:xfrm>
          <a:custGeom>
            <a:avLst/>
            <a:gdLst/>
            <a:ahLst/>
            <a:cxnLst/>
            <a:rect r="r" b="b" t="t" l="l"/>
            <a:pathLst>
              <a:path h="5448605" w="6376028">
                <a:moveTo>
                  <a:pt x="0" y="0"/>
                </a:moveTo>
                <a:lnTo>
                  <a:pt x="6376028" y="0"/>
                </a:lnTo>
                <a:lnTo>
                  <a:pt x="6376028" y="5448606"/>
                </a:lnTo>
                <a:lnTo>
                  <a:pt x="0" y="5448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189819" y="4537111"/>
            <a:ext cx="4026853" cy="606389"/>
            <a:chOff x="0" y="0"/>
            <a:chExt cx="1348022" cy="2029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8022" cy="202994"/>
            </a:xfrm>
            <a:custGeom>
              <a:avLst/>
              <a:gdLst/>
              <a:ahLst/>
              <a:cxnLst/>
              <a:rect r="r" b="b" t="t" l="l"/>
              <a:pathLst>
                <a:path h="202994" w="1348022">
                  <a:moveTo>
                    <a:pt x="96129" y="0"/>
                  </a:moveTo>
                  <a:lnTo>
                    <a:pt x="1251893" y="0"/>
                  </a:lnTo>
                  <a:cubicBezTo>
                    <a:pt x="1304984" y="0"/>
                    <a:pt x="1348022" y="43038"/>
                    <a:pt x="1348022" y="96129"/>
                  </a:cubicBezTo>
                  <a:lnTo>
                    <a:pt x="1348022" y="106865"/>
                  </a:lnTo>
                  <a:cubicBezTo>
                    <a:pt x="1348022" y="159955"/>
                    <a:pt x="1304984" y="202994"/>
                    <a:pt x="1251893" y="202994"/>
                  </a:cubicBezTo>
                  <a:lnTo>
                    <a:pt x="96129" y="202994"/>
                  </a:lnTo>
                  <a:cubicBezTo>
                    <a:pt x="43038" y="202994"/>
                    <a:pt x="0" y="159955"/>
                    <a:pt x="0" y="106865"/>
                  </a:cubicBezTo>
                  <a:lnTo>
                    <a:pt x="0" y="96129"/>
                  </a:lnTo>
                  <a:cubicBezTo>
                    <a:pt x="0" y="43038"/>
                    <a:pt x="43038" y="0"/>
                    <a:pt x="96129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85725"/>
              <a:ext cx="1348022" cy="117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  <a:r>
                <a:rPr lang="en-US" sz="2500" spc="-205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Possible Algorithms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990600"/>
            <a:ext cx="11919039" cy="132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8"/>
              </a:lnSpc>
            </a:pPr>
            <a:r>
              <a:rPr lang="en-US" sz="8472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Routing Algorithms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389568"/>
            <a:ext cx="14931668" cy="9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5"/>
              </a:lnSpc>
              <a:spcBef>
                <a:spcPct val="0"/>
              </a:spcBef>
            </a:pPr>
            <a:r>
              <a:rPr lang="en-US" sz="2900" spc="46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 Fin</a:t>
            </a:r>
            <a:r>
              <a:rPr lang="en-US" sz="2900" spc="46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d the best route between two points on a map, based on specific criteria (shortest, most comfortable).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35586" y="5391014"/>
            <a:ext cx="11919039" cy="296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11" indent="-313055" lvl="1">
              <a:lnSpc>
                <a:spcPts val="3915"/>
              </a:lnSpc>
              <a:spcBef>
                <a:spcPct val="0"/>
              </a:spcBef>
              <a:buFont typeface="Arial"/>
              <a:buChar char="•"/>
            </a:pPr>
            <a:r>
              <a:rPr lang="en-US" sz="2900" spc="46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Brea</a:t>
            </a:r>
            <a:r>
              <a:rPr lang="en-US" sz="2900" spc="46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dth-First Search (BFS) – only works on unweighted graphs.</a:t>
            </a:r>
          </a:p>
          <a:p>
            <a:pPr algn="just" marL="626111" indent="-313055" lvl="1">
              <a:lnSpc>
                <a:spcPts val="3915"/>
              </a:lnSpc>
              <a:spcBef>
                <a:spcPct val="0"/>
              </a:spcBef>
              <a:buFont typeface="Arial"/>
              <a:buChar char="•"/>
            </a:pPr>
            <a:r>
              <a:rPr lang="en-US" sz="2900" spc="46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Dijkstra’s Algorithm – optimal for weighted graphs without heuristics.</a:t>
            </a:r>
          </a:p>
          <a:p>
            <a:pPr algn="just" marL="626111" indent="-313055" lvl="1">
              <a:lnSpc>
                <a:spcPts val="3915"/>
              </a:lnSpc>
              <a:spcBef>
                <a:spcPct val="0"/>
              </a:spcBef>
              <a:buFont typeface="Arial"/>
              <a:buChar char="•"/>
            </a:pPr>
            <a:r>
              <a:rPr lang="en-US" sz="2900" spc="46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Bellman-Ford – handles negative weights but slower.</a:t>
            </a:r>
          </a:p>
          <a:p>
            <a:pPr algn="just" marL="626111" indent="-313055" lvl="1">
              <a:lnSpc>
                <a:spcPts val="3915"/>
              </a:lnSpc>
              <a:spcBef>
                <a:spcPct val="0"/>
              </a:spcBef>
              <a:buFont typeface="Arial"/>
              <a:buChar char="•"/>
            </a:pPr>
            <a:r>
              <a:rPr lang="en-US" sz="2900" spc="46" u="none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A* Algorithm – uses heuristics for faster decisions.</a:t>
            </a:r>
          </a:p>
          <a:p>
            <a:pPr algn="just" marL="0" indent="0" lvl="0">
              <a:lnSpc>
                <a:spcPts val="391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3448" y="4840305"/>
            <a:ext cx="6222828" cy="606389"/>
            <a:chOff x="0" y="0"/>
            <a:chExt cx="2083143" cy="202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3143" cy="202994"/>
            </a:xfrm>
            <a:custGeom>
              <a:avLst/>
              <a:gdLst/>
              <a:ahLst/>
              <a:cxnLst/>
              <a:rect r="r" b="b" t="t" l="l"/>
              <a:pathLst>
                <a:path h="202994" w="2083143">
                  <a:moveTo>
                    <a:pt x="62206" y="0"/>
                  </a:moveTo>
                  <a:lnTo>
                    <a:pt x="2020937" y="0"/>
                  </a:lnTo>
                  <a:cubicBezTo>
                    <a:pt x="2037435" y="0"/>
                    <a:pt x="2053257" y="6554"/>
                    <a:pt x="2064923" y="18220"/>
                  </a:cubicBezTo>
                  <a:cubicBezTo>
                    <a:pt x="2076589" y="29886"/>
                    <a:pt x="2083143" y="45708"/>
                    <a:pt x="2083143" y="62206"/>
                  </a:cubicBezTo>
                  <a:lnTo>
                    <a:pt x="2083143" y="140788"/>
                  </a:lnTo>
                  <a:cubicBezTo>
                    <a:pt x="2083143" y="157286"/>
                    <a:pt x="2076589" y="173108"/>
                    <a:pt x="2064923" y="184774"/>
                  </a:cubicBezTo>
                  <a:cubicBezTo>
                    <a:pt x="2053257" y="196440"/>
                    <a:pt x="2037435" y="202994"/>
                    <a:pt x="2020937" y="202994"/>
                  </a:cubicBezTo>
                  <a:lnTo>
                    <a:pt x="62206" y="202994"/>
                  </a:lnTo>
                  <a:cubicBezTo>
                    <a:pt x="45708" y="202994"/>
                    <a:pt x="29886" y="196440"/>
                    <a:pt x="18220" y="184774"/>
                  </a:cubicBezTo>
                  <a:cubicBezTo>
                    <a:pt x="6554" y="173108"/>
                    <a:pt x="0" y="157286"/>
                    <a:pt x="0" y="140788"/>
                  </a:cubicBezTo>
                  <a:lnTo>
                    <a:pt x="0" y="62206"/>
                  </a:lnTo>
                  <a:cubicBezTo>
                    <a:pt x="0" y="45708"/>
                    <a:pt x="6554" y="29886"/>
                    <a:pt x="18220" y="18220"/>
                  </a:cubicBezTo>
                  <a:cubicBezTo>
                    <a:pt x="29886" y="6554"/>
                    <a:pt x="45708" y="0"/>
                    <a:pt x="62206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2083143" cy="117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9968" y="6191103"/>
            <a:ext cx="9356184" cy="3067197"/>
          </a:xfrm>
          <a:custGeom>
            <a:avLst/>
            <a:gdLst/>
            <a:ahLst/>
            <a:cxnLst/>
            <a:rect r="r" b="b" t="t" l="l"/>
            <a:pathLst>
              <a:path h="3067197" w="9356184">
                <a:moveTo>
                  <a:pt x="0" y="0"/>
                </a:moveTo>
                <a:lnTo>
                  <a:pt x="9356183" y="0"/>
                </a:lnTo>
                <a:lnTo>
                  <a:pt x="9356183" y="3067197"/>
                </a:lnTo>
                <a:lnTo>
                  <a:pt x="0" y="3067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90" r="0" b="-199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3448" y="772517"/>
            <a:ext cx="16000435" cy="2024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458"/>
              </a:lnSpc>
              <a:spcBef>
                <a:spcPct val="0"/>
              </a:spcBef>
            </a:pPr>
            <a:r>
              <a:rPr lang="en-US" b="true" sz="7689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A* Algorithm – Shortest/Time-Based Pathfinding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6492" y="4954714"/>
            <a:ext cx="6506330" cy="40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Heuristic Formula: f(n)=g(n)+h(n)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3448" y="3473115"/>
            <a:ext cx="9132704" cy="197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5"/>
              </a:lnSpc>
              <a:spcBef>
                <a:spcPct val="0"/>
              </a:spcBef>
            </a:pPr>
            <a:r>
              <a:rPr lang="en-US" sz="2900" spc="17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</a:t>
            </a:r>
            <a:r>
              <a:rPr lang="en-US" sz="2900" spc="174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rpose: Used to find the shortest or fastest path by combining real cost + heuristic.</a:t>
            </a:r>
          </a:p>
          <a:p>
            <a:pPr algn="l">
              <a:lnSpc>
                <a:spcPts val="3915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915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85737" y="4261334"/>
            <a:ext cx="7881461" cy="358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Pseudocode (simplified):</a:t>
            </a:r>
          </a:p>
          <a:p>
            <a:pPr algn="l" marL="626111" indent="-313055" lvl="1">
              <a:lnSpc>
                <a:spcPts val="4060"/>
              </a:lnSpc>
              <a:spcBef>
                <a:spcPct val="0"/>
              </a:spcBef>
              <a:buAutoNum type="arabicPeriod" startAt="1"/>
            </a:pPr>
            <a:r>
              <a:rPr lang="en-US" sz="2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Initialize open set with start node</a:t>
            </a:r>
          </a:p>
          <a:p>
            <a:pPr algn="l" marL="626111" indent="-313055" lvl="1">
              <a:lnSpc>
                <a:spcPts val="4060"/>
              </a:lnSpc>
              <a:spcBef>
                <a:spcPct val="0"/>
              </a:spcBef>
              <a:buAutoNum type="arabicPeriod" startAt="1"/>
            </a:pPr>
            <a:r>
              <a:rPr lang="en-US" sz="2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Loop:</a:t>
            </a: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Choose node with lowest f(n)</a:t>
            </a: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Update neighbors’ scores</a:t>
            </a: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Add them to open set if better path found 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3. </a:t>
            </a:r>
            <a:r>
              <a:rPr lang="en-US" sz="2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Return path when end node reached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14106" y="2281227"/>
            <a:ext cx="7345447" cy="7189713"/>
          </a:xfrm>
          <a:custGeom>
            <a:avLst/>
            <a:gdLst/>
            <a:ahLst/>
            <a:cxnLst/>
            <a:rect r="r" b="b" t="t" l="l"/>
            <a:pathLst>
              <a:path h="7189713" w="7345447">
                <a:moveTo>
                  <a:pt x="0" y="0"/>
                </a:moveTo>
                <a:lnTo>
                  <a:pt x="7345447" y="0"/>
                </a:lnTo>
                <a:lnTo>
                  <a:pt x="7345447" y="7189714"/>
                </a:lnTo>
                <a:lnTo>
                  <a:pt x="0" y="7189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3448" y="772517"/>
            <a:ext cx="16000435" cy="2024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458"/>
              </a:lnSpc>
              <a:spcBef>
                <a:spcPct val="0"/>
              </a:spcBef>
            </a:pPr>
            <a:r>
              <a:rPr lang="en-US" b="true" sz="7689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Dijkstra’s Algorithm – Comfort-Based Routing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1402" y="3566848"/>
            <a:ext cx="9132704" cy="9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5"/>
              </a:lnSpc>
              <a:spcBef>
                <a:spcPct val="0"/>
              </a:spcBef>
            </a:pPr>
            <a:r>
              <a:rPr lang="en-US" sz="2900" spc="17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</a:t>
            </a:r>
            <a:r>
              <a:rPr lang="en-US" sz="2900" spc="174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rpose: Used to find the most comfortable route based on shade and crowd level.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1402" y="5160010"/>
            <a:ext cx="8102263" cy="409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Pseudocode (simplified):</a:t>
            </a:r>
          </a:p>
          <a:p>
            <a:pPr algn="l" marL="626111" indent="-313055" lvl="1">
              <a:lnSpc>
                <a:spcPts val="4060"/>
              </a:lnSpc>
              <a:spcBef>
                <a:spcPct val="0"/>
              </a:spcBef>
              <a:buAutoNum type="arabicPeriod" startAt="1"/>
            </a:pPr>
            <a:r>
              <a:rPr lang="en-US" sz="2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Initialize all distances = ∞</a:t>
            </a:r>
          </a:p>
          <a:p>
            <a:pPr algn="l" marL="626111" indent="-313055" lvl="1">
              <a:lnSpc>
                <a:spcPts val="4060"/>
              </a:lnSpc>
              <a:spcBef>
                <a:spcPct val="0"/>
              </a:spcBef>
              <a:buAutoNum type="arabicPeriod" startAt="1"/>
            </a:pPr>
            <a:r>
              <a:rPr lang="en-US" sz="2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Set start distance = 0</a:t>
            </a:r>
          </a:p>
          <a:p>
            <a:pPr algn="l" marL="626111" indent="-313055" lvl="1">
              <a:lnSpc>
                <a:spcPts val="4060"/>
              </a:lnSpc>
              <a:spcBef>
                <a:spcPct val="0"/>
              </a:spcBef>
              <a:buAutoNum type="arabicPeriod" startAt="1"/>
            </a:pPr>
            <a:r>
              <a:rPr lang="en-US" sz="2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Loop:</a:t>
            </a: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Visit nearest unvisited node</a:t>
            </a: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Update neighbor distances based on comfort weights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83311" y="1360181"/>
            <a:ext cx="11127694" cy="3292014"/>
          </a:xfrm>
          <a:custGeom>
            <a:avLst/>
            <a:gdLst/>
            <a:ahLst/>
            <a:cxnLst/>
            <a:rect r="r" b="b" t="t" l="l"/>
            <a:pathLst>
              <a:path h="3292014" w="11127694">
                <a:moveTo>
                  <a:pt x="0" y="0"/>
                </a:moveTo>
                <a:lnTo>
                  <a:pt x="11127695" y="0"/>
                </a:lnTo>
                <a:lnTo>
                  <a:pt x="11127695" y="3292015"/>
                </a:lnTo>
                <a:lnTo>
                  <a:pt x="0" y="329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66516" y="4589850"/>
            <a:ext cx="9554968" cy="5697150"/>
          </a:xfrm>
          <a:custGeom>
            <a:avLst/>
            <a:gdLst/>
            <a:ahLst/>
            <a:cxnLst/>
            <a:rect r="r" b="b" t="t" l="l"/>
            <a:pathLst>
              <a:path h="5697150" w="9554968">
                <a:moveTo>
                  <a:pt x="0" y="0"/>
                </a:moveTo>
                <a:lnTo>
                  <a:pt x="9554968" y="0"/>
                </a:lnTo>
                <a:lnTo>
                  <a:pt x="9554968" y="5697150"/>
                </a:lnTo>
                <a:lnTo>
                  <a:pt x="0" y="5697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5134" y="325169"/>
            <a:ext cx="20969242" cy="103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168"/>
              </a:lnSpc>
              <a:spcBef>
                <a:spcPct val="0"/>
              </a:spcBef>
            </a:pPr>
            <a:r>
              <a:rPr lang="en-US" b="true" sz="7389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Time, Space Complexity &amp; Scalability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DAGmYWo2wq8</dc:identifier>
  <dcterms:modified xsi:type="dcterms:W3CDTF">2011-08-01T06:04:30Z</dcterms:modified>
  <cp:revision>1</cp:revision>
  <dc:title>Project presentation</dc:title>
</cp:coreProperties>
</file>